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0"/>
    <p:restoredTop sz="94694"/>
  </p:normalViewPr>
  <p:slideViewPr>
    <p:cSldViewPr snapToGrid="0">
      <p:cViewPr varScale="1">
        <p:scale>
          <a:sx n="110" d="100"/>
          <a:sy n="110" d="100"/>
        </p:scale>
        <p:origin x="127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055F6-E54A-7E4F-8C43-8B956415EC5B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7BFC-D572-2A48-965C-5898BC46CF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0284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055F6-E54A-7E4F-8C43-8B956415EC5B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7BFC-D572-2A48-965C-5898BC46CF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633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055F6-E54A-7E4F-8C43-8B956415EC5B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7BFC-D572-2A48-965C-5898BC46CF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8484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055F6-E54A-7E4F-8C43-8B956415EC5B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7BFC-D572-2A48-965C-5898BC46CF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80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055F6-E54A-7E4F-8C43-8B956415EC5B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7BFC-D572-2A48-965C-5898BC46CF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388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055F6-E54A-7E4F-8C43-8B956415EC5B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7BFC-D572-2A48-965C-5898BC46CF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3990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055F6-E54A-7E4F-8C43-8B956415EC5B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7BFC-D572-2A48-965C-5898BC46CF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9259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055F6-E54A-7E4F-8C43-8B956415EC5B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7BFC-D572-2A48-965C-5898BC46CF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95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055F6-E54A-7E4F-8C43-8B956415EC5B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7BFC-D572-2A48-965C-5898BC46CF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9390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055F6-E54A-7E4F-8C43-8B956415EC5B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7BFC-D572-2A48-965C-5898BC46CF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4507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055F6-E54A-7E4F-8C43-8B956415EC5B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7BFC-D572-2A48-965C-5898BC46CF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2569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055F6-E54A-7E4F-8C43-8B956415EC5B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A7BFC-D572-2A48-965C-5898BC46CF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1014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kumimoji="1"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kumimoji="1"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hlw.go.jp/stf/houdou_kouhou/kouhou_shuppan/magazine/202301_00001.html" TargetMode="External"/><Relationship Id="rId13" Type="http://schemas.openxmlformats.org/officeDocument/2006/relationships/hyperlink" Target="https://jsgo.or.jp/public/keigan.html" TargetMode="External"/><Relationship Id="rId18" Type="http://schemas.openxmlformats.org/officeDocument/2006/relationships/hyperlink" Target="https://www.j-sfp.org/fertility/provider/" TargetMode="External"/><Relationship Id="rId3" Type="http://schemas.openxmlformats.org/officeDocument/2006/relationships/hyperlink" Target="https://www.gankenshin50.mhlw.go.jp/susume/2016/contents2.html" TargetMode="External"/><Relationship Id="rId7" Type="http://schemas.openxmlformats.org/officeDocument/2006/relationships/hyperlink" Target="https://ganjoho.jp/public/pre_scr/cause_prevention/factor.html" TargetMode="External"/><Relationship Id="rId12" Type="http://schemas.openxmlformats.org/officeDocument/2006/relationships/hyperlink" Target="https://www.mhlw.go.jp/bunya/kenkou/kekkaku-kansenshou28/index.html" TargetMode="External"/><Relationship Id="rId17" Type="http://schemas.openxmlformats.org/officeDocument/2006/relationships/hyperlink" Target="https://www.j-sfp.org/fertility/male/" TargetMode="External"/><Relationship Id="rId2" Type="http://schemas.openxmlformats.org/officeDocument/2006/relationships/image" Target="../media/image66.jpg"/><Relationship Id="rId16" Type="http://schemas.openxmlformats.org/officeDocument/2006/relationships/hyperlink" Target="https://www.j-sfp.org/fertility/female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ganjoho.jp/reg_stat/statistics/stat/cancer/1_all.html#anchor5" TargetMode="External"/><Relationship Id="rId11" Type="http://schemas.openxmlformats.org/officeDocument/2006/relationships/hyperlink" Target="https://ganjoho.jp/public/qa_links/note/guide02.html" TargetMode="External"/><Relationship Id="rId5" Type="http://schemas.openxmlformats.org/officeDocument/2006/relationships/hyperlink" Target="https://ganjoho.jp/reg_stat/statistics/stat/summary.html" TargetMode="External"/><Relationship Id="rId15" Type="http://schemas.openxmlformats.org/officeDocument/2006/relationships/hyperlink" Target="https://www.j-sfp.org/disease/gynecology/" TargetMode="External"/><Relationship Id="rId10" Type="http://schemas.openxmlformats.org/officeDocument/2006/relationships/hyperlink" Target="https://www.mhlw.go.jp/stf/seisakunitsuite/bunya/0000059490.html" TargetMode="External"/><Relationship Id="rId19" Type="http://schemas.openxmlformats.org/officeDocument/2006/relationships/hyperlink" Target="https://www.j-sfp.org/outline/adoption/" TargetMode="External"/><Relationship Id="rId4" Type="http://schemas.openxmlformats.org/officeDocument/2006/relationships/hyperlink" Target="https://www.jcancer.jp/about_cancer_and_knowledge/5%E3%81%A4%E3%81%AE%E3%81%8C%E3%82%93" TargetMode="External"/><Relationship Id="rId9" Type="http://schemas.openxmlformats.org/officeDocument/2006/relationships/hyperlink" Target="https://www.gankenshin50.mhlw.go.jp/susume/2009/contents3.html" TargetMode="External"/><Relationship Id="rId14" Type="http://schemas.openxmlformats.org/officeDocument/2006/relationships/hyperlink" Target="https://mhlw-grants.niph.go.jp/project/146328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1C57F512-9318-5430-D626-35ECD80AFE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558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4E9BBD8-551E-1A03-C811-AB43F4AF54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5910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AEA3315D-EE5F-3403-D751-37CB63254D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648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5064B835-AACE-9B6A-A727-1A31A799A9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7516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BB018161-B650-9451-F383-9A448A24DE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9811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45332B2-A487-EF80-E86B-6DD0095719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9720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00B3A77-23E3-EBAA-0A22-5270A209B6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4875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B5A86C52-2282-3EF5-F2E4-6870EB6E44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8372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C6CEFC4-6C2D-A89D-C22B-3EF3432A93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4966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147868F-F172-9FA2-4E5B-F0C725031C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4125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EF2C9E4-7CBA-40A8-6577-4155019D66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402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387B3285-6BF9-5345-6DA4-58E8A8A163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2844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88E1B68-C939-4E65-2879-551D5A308C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251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43A9E4B-33E2-F12C-2FCF-E79E7C67CA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7155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FEA2709-6E4F-02C9-A83A-FC5244C892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4238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4F306F1-5B3E-798F-D332-6A6346195D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395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8DEFE89-FB4E-1546-9C6F-4492C8DF74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091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51118D0-5485-D810-E32E-931B51A969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0314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A94AB84C-1E6A-C260-5BBE-F748F12EB8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6419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E2CDF5D-6E0E-D4B2-A170-2CF1331912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680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D376C6B-411A-2EAA-3017-3A7F750456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1664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D081CF7-6DEB-45F6-D75F-F1C2D410B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04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3930592-0E55-4070-392B-DF5C33F1FF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1508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676FB26-B637-4735-DF5E-486082BDBC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613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DF57571C-113A-4B49-08C8-FE8FD35C0C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9741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D97FC388-B4AD-A546-B98B-0EA1A28772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1110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40DD567-80F6-6E8D-D10E-552F0EAE28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4649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D5AB6BD-3333-4EED-6280-06516E8AD0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9627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FD901DF-AACF-B9AA-8552-ABA90D5CD6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984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13215DF-A910-D897-68C5-C39425C347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1521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354D30E-F8AB-1A44-1731-1826C22957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9229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A55E252-2954-B011-3E32-B394112CA4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2215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C0E9E47-9594-C70F-CFC9-E5EF8CD1DE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295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2E3C199-D0B8-81C1-013E-A93D3E6547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5721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6AC1162-07AA-FC94-C3C1-74B81BC60F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760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6D5C9D4-85B2-9564-236C-B853594465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22281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050AA77-0AF5-A13D-5160-64EEA7778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78000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BA3E7F14-8BDE-35E6-CF43-79F69CC01B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42676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49E97BA-3BA1-B162-401A-F245103819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4376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A804BC09-4048-50CF-2F98-82E660871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6119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D0FCE4E7-D23F-5FB6-9B32-F820A572E1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68447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52E1027A-DA16-7F5F-2EEB-167CCB5E72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7725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E4A247B7-EF19-4FD0-B491-C0A2FB7424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10876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B588185-DDF1-4F32-6674-FA6467F96D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883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557FD63-BCDC-AE37-6D5E-55652DBE8C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00024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4F2E228-3EF4-5274-7215-D349BAB301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1671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369F7FE0-5E92-FD61-0EB6-8955AA79D5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29213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3608530-793D-C2CF-AD07-483E80A914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3424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0953DC3-22CD-76B1-1391-960F0B14E8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8295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195DB136-BF94-A94A-9F70-CBA3B5AE60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02916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D07396A-647A-D097-49BC-7E6BA7D77E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3305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EFF19715-4068-3FD3-218F-F978B314A2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76523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1505AD9-1EEE-01C2-4B63-E309C1AB61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31917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A82C77A2-34B1-540F-55C4-F527260D75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56521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C72775C-CBBB-317E-DDFA-F5F8ED739E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569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EF9464DC-BD05-5AC3-BD8D-E238FD09B8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74414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A383BC9-CC7B-2F9F-5D06-821F5EEBD8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41467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9A476FF-E757-F91A-D87B-06C35A064C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10146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860E77D-4FEC-6B58-C12B-C72A2F5FC5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18347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5F91B1E5-E8CA-23C1-747C-396EDC32BA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80947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58DA1909-62F8-CE52-C559-8ADA17704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00182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30A8F163-2ADE-9610-6D5C-804A5721A6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04956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B7A45D25-30FE-0D80-6D5F-942DB0784F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31" y="0"/>
            <a:ext cx="10693744" cy="756000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B906443-CD8B-1778-32A2-F8C2DE802DA1}"/>
              </a:ext>
            </a:extLst>
          </p:cNvPr>
          <p:cNvSpPr txBox="1"/>
          <p:nvPr/>
        </p:nvSpPr>
        <p:spPr>
          <a:xfrm>
            <a:off x="1898250" y="1249336"/>
            <a:ext cx="7005118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b="1" dirty="0">
                <a:solidFill>
                  <a:srgbClr val="55488B"/>
                </a:solidFill>
              </a:rPr>
              <a:t>がん対策推進 企業アクション 第3版「がん検診のススメ」ご案内-どうしてヒトはがんになるの？</a:t>
            </a:r>
          </a:p>
          <a:p>
            <a:r>
              <a:rPr lang="ja-JP" altLang="en-US" sz="1200" dirty="0">
                <a:hlinkClick r:id="rId3"/>
              </a:rPr>
              <a:t>https://www.gankenshin50.mhlw.go.jp/susume/2016/contents2.html</a:t>
            </a:r>
            <a:endParaRPr lang="ja-JP" altLang="en-US" sz="1200" dirty="0"/>
          </a:p>
          <a:p>
            <a:r>
              <a:rPr lang="ja-JP" altLang="en-US" sz="1200" b="1" dirty="0">
                <a:solidFill>
                  <a:srgbClr val="55488B"/>
                </a:solidFill>
              </a:rPr>
              <a:t>日本対がん協会 5つのがん　</a:t>
            </a:r>
          </a:p>
          <a:p>
            <a:r>
              <a:rPr lang="ja-JP" altLang="en-US" sz="1200" dirty="0">
                <a:hlinkClick r:id="rId4"/>
              </a:rPr>
              <a:t>https://www.jcancer.jp/about_cancer_and_knowledge/5%E3%81%A4%E3%81%AE%E3%81%8C%E3%82%93</a:t>
            </a:r>
            <a:endParaRPr lang="ja-JP" altLang="en-US" sz="1200" dirty="0"/>
          </a:p>
          <a:p>
            <a:r>
              <a:rPr lang="ja-JP" altLang="en-US" sz="1200" b="1" dirty="0">
                <a:solidFill>
                  <a:srgbClr val="55488B"/>
                </a:solidFill>
              </a:rPr>
              <a:t>がん情報サービス　最新がん統計　</a:t>
            </a:r>
          </a:p>
          <a:p>
            <a:r>
              <a:rPr lang="ja-JP" altLang="en-US" sz="1200" dirty="0">
                <a:hlinkClick r:id="rId5"/>
              </a:rPr>
              <a:t>https://ganjoho.jp/reg_stat/statistics/stat/summary.html</a:t>
            </a:r>
            <a:endParaRPr lang="ja-JP" altLang="en-US" sz="1200" dirty="0"/>
          </a:p>
          <a:p>
            <a:r>
              <a:rPr lang="ja-JP" altLang="en-US" sz="1200" b="1" dirty="0">
                <a:solidFill>
                  <a:srgbClr val="55488B"/>
                </a:solidFill>
              </a:rPr>
              <a:t>がん情報サービス　がん種別統計情報　全がん　</a:t>
            </a:r>
          </a:p>
          <a:p>
            <a:r>
              <a:rPr lang="ja-JP" altLang="en-US" sz="1200" dirty="0">
                <a:hlinkClick r:id="rId6"/>
              </a:rPr>
              <a:t>https://ganjoho.jp/reg_stat/statistics/stat/cancer/1_all.html#anchor5</a:t>
            </a:r>
            <a:endParaRPr lang="ja-JP" altLang="en-US" sz="1200" dirty="0"/>
          </a:p>
          <a:p>
            <a:r>
              <a:rPr lang="ja-JP" altLang="en-US" sz="1200" b="1" dirty="0">
                <a:solidFill>
                  <a:srgbClr val="55488B"/>
                </a:solidFill>
              </a:rPr>
              <a:t>がん情報サービス　がんの発生要因</a:t>
            </a:r>
          </a:p>
          <a:p>
            <a:r>
              <a:rPr lang="ja-JP" altLang="en-US" sz="1200" dirty="0">
                <a:hlinkClick r:id="rId7"/>
              </a:rPr>
              <a:t>https://ganjoho.jp/public/pre_scr/cause_prevention/factor.html</a:t>
            </a:r>
            <a:endParaRPr lang="ja-JP" altLang="en-US" sz="1200" dirty="0"/>
          </a:p>
          <a:p>
            <a:r>
              <a:rPr lang="ja-JP" altLang="en-US" sz="1200" b="1" dirty="0">
                <a:solidFill>
                  <a:srgbClr val="55488B"/>
                </a:solidFill>
              </a:rPr>
              <a:t>厚生労働省　早期発見・早期治療につなげるために 正しく知ろう！がん検診　</a:t>
            </a:r>
          </a:p>
          <a:p>
            <a:r>
              <a:rPr lang="ja-JP" altLang="en-US" sz="1200" dirty="0">
                <a:hlinkClick r:id="rId8"/>
              </a:rPr>
              <a:t>https://www.mhlw.go.jp/stf/houdou_kouhou/kouhou_shuppan/magazine/202301_00001.html</a:t>
            </a:r>
            <a:endParaRPr lang="ja-JP" altLang="en-US" sz="1200" dirty="0"/>
          </a:p>
          <a:p>
            <a:r>
              <a:rPr lang="ja-JP" altLang="en-US" sz="1200" b="1" dirty="0">
                <a:solidFill>
                  <a:srgbClr val="55488B"/>
                </a:solidFill>
              </a:rPr>
              <a:t>がん対策推進 企業アクション がん検診のススメ-早期がんを発見できる時間</a:t>
            </a:r>
          </a:p>
          <a:p>
            <a:r>
              <a:rPr lang="ja-JP" altLang="en-US" sz="1200" dirty="0">
                <a:hlinkClick r:id="rId9"/>
              </a:rPr>
              <a:t>https://www.gankenshin50.mhlw.go.jp/susume/2009/contents3.html</a:t>
            </a:r>
            <a:endParaRPr lang="ja-JP" altLang="en-US" sz="1200" dirty="0"/>
          </a:p>
          <a:p>
            <a:r>
              <a:rPr lang="ja-JP" altLang="en-US" sz="1200" b="1" dirty="0">
                <a:solidFill>
                  <a:srgbClr val="55488B"/>
                </a:solidFill>
              </a:rPr>
              <a:t>厚生労働省　がん検診</a:t>
            </a:r>
            <a:endParaRPr lang="en-US" altLang="ja-JP" sz="1200" b="1" dirty="0">
              <a:solidFill>
                <a:srgbClr val="55488B"/>
              </a:solidFill>
            </a:endParaRPr>
          </a:p>
          <a:p>
            <a:r>
              <a:rPr lang="en" altLang="ja-JP" sz="1200" dirty="0">
                <a:hlinkClick r:id="rId10"/>
              </a:rPr>
              <a:t>https://www.mhlw.go.jp/stf/seisakunitsuite/bunya/0000059490.html</a:t>
            </a:r>
            <a:endParaRPr lang="en" altLang="ja-JP" sz="1200" dirty="0"/>
          </a:p>
          <a:p>
            <a:r>
              <a:rPr kumimoji="1" lang="ja-JP" altLang="en-US" sz="1200" b="1">
                <a:solidFill>
                  <a:srgbClr val="5A4397"/>
                </a:solidFill>
              </a:rPr>
              <a:t>がん情報サービス　国立がん研究センターのがんになったら手にとるガイド</a:t>
            </a:r>
            <a:endParaRPr kumimoji="1" lang="en-US" altLang="ja-JP" sz="1200" b="1" dirty="0">
              <a:solidFill>
                <a:srgbClr val="5A4397"/>
              </a:solidFill>
            </a:endParaRPr>
          </a:p>
          <a:p>
            <a:r>
              <a:rPr lang="hr-HR" altLang="ja-JP" sz="1200" dirty="0">
                <a:hlinkClick r:id="rId11"/>
              </a:rPr>
              <a:t>https://ganjoho.jp/public/qa_links/note/guide02.html</a:t>
            </a:r>
            <a:endParaRPr lang="hr-HR" altLang="ja-JP" sz="1200" dirty="0"/>
          </a:p>
          <a:p>
            <a:r>
              <a:rPr lang="ja-JP" altLang="en-US" sz="1200" b="1" dirty="0">
                <a:solidFill>
                  <a:srgbClr val="55488B"/>
                </a:solidFill>
              </a:rPr>
              <a:t>厚生労働省 ヒトパピローマウイルス感染症～子宮頸がん（子宮けいがん）と</a:t>
            </a:r>
            <a:r>
              <a:rPr lang="hr-HR" altLang="ja-JP" sz="1200" b="1" dirty="0">
                <a:solidFill>
                  <a:srgbClr val="55488B"/>
                </a:solidFill>
              </a:rPr>
              <a:t>HPV</a:t>
            </a:r>
            <a:r>
              <a:rPr lang="ja-JP" altLang="en-US" sz="1200" b="1" dirty="0">
                <a:solidFill>
                  <a:srgbClr val="55488B"/>
                </a:solidFill>
              </a:rPr>
              <a:t>ワクチン～</a:t>
            </a:r>
          </a:p>
          <a:p>
            <a:r>
              <a:rPr lang="hr-HR" altLang="ja-JP" sz="1200" dirty="0" err="1">
                <a:hlinkClick r:id="rId12"/>
              </a:rPr>
              <a:t>https</a:t>
            </a:r>
            <a:r>
              <a:rPr lang="hr-HR" altLang="ja-JP" sz="1200" dirty="0">
                <a:hlinkClick r:id="rId12"/>
              </a:rPr>
              <a:t>://</a:t>
            </a:r>
            <a:r>
              <a:rPr lang="hr-HR" altLang="ja-JP" sz="1200" dirty="0" err="1">
                <a:hlinkClick r:id="rId12"/>
              </a:rPr>
              <a:t>www.mhlw.go.jp</a:t>
            </a:r>
            <a:r>
              <a:rPr lang="hr-HR" altLang="ja-JP" sz="1200" dirty="0">
                <a:hlinkClick r:id="rId12"/>
              </a:rPr>
              <a:t>/</a:t>
            </a:r>
            <a:r>
              <a:rPr lang="hr-HR" altLang="ja-JP" sz="1200" dirty="0" err="1">
                <a:hlinkClick r:id="rId12"/>
              </a:rPr>
              <a:t>bunya</a:t>
            </a:r>
            <a:r>
              <a:rPr lang="hr-HR" altLang="ja-JP" sz="1200" dirty="0">
                <a:hlinkClick r:id="rId12"/>
              </a:rPr>
              <a:t>/</a:t>
            </a:r>
            <a:r>
              <a:rPr lang="hr-HR" altLang="ja-JP" sz="1200" dirty="0" err="1">
                <a:hlinkClick r:id="rId12"/>
              </a:rPr>
              <a:t>kenkou</a:t>
            </a:r>
            <a:r>
              <a:rPr lang="hr-HR" altLang="ja-JP" sz="1200" dirty="0">
                <a:hlinkClick r:id="rId12"/>
              </a:rPr>
              <a:t>/kekkaku-kansenshou28/</a:t>
            </a:r>
            <a:r>
              <a:rPr lang="hr-HR" altLang="ja-JP" sz="1200" dirty="0" err="1">
                <a:hlinkClick r:id="rId12"/>
              </a:rPr>
              <a:t>index.html</a:t>
            </a:r>
            <a:endParaRPr lang="hr-HR" altLang="ja-JP" sz="1200" dirty="0"/>
          </a:p>
          <a:p>
            <a:r>
              <a:rPr lang="ja-JP" altLang="en-US" sz="1200" b="1" dirty="0">
                <a:solidFill>
                  <a:srgbClr val="55488B"/>
                </a:solidFill>
              </a:rPr>
              <a:t>公益社団法人 日本婦人科腫瘍学会 </a:t>
            </a:r>
          </a:p>
          <a:p>
            <a:r>
              <a:rPr lang="hr-HR" altLang="ja-JP" sz="1200" dirty="0" err="1">
                <a:hlinkClick r:id="rId13"/>
              </a:rPr>
              <a:t>https</a:t>
            </a:r>
            <a:r>
              <a:rPr lang="hr-HR" altLang="ja-JP" sz="1200" dirty="0">
                <a:hlinkClick r:id="rId13"/>
              </a:rPr>
              <a:t>://</a:t>
            </a:r>
            <a:r>
              <a:rPr lang="hr-HR" altLang="ja-JP" sz="1200" dirty="0" err="1">
                <a:hlinkClick r:id="rId13"/>
              </a:rPr>
              <a:t>jsgo.or.jp</a:t>
            </a:r>
            <a:r>
              <a:rPr lang="hr-HR" altLang="ja-JP" sz="1200" dirty="0">
                <a:hlinkClick r:id="rId13"/>
              </a:rPr>
              <a:t>/</a:t>
            </a:r>
            <a:r>
              <a:rPr lang="hr-HR" altLang="ja-JP" sz="1200" dirty="0" err="1">
                <a:hlinkClick r:id="rId13"/>
              </a:rPr>
              <a:t>public</a:t>
            </a:r>
            <a:r>
              <a:rPr lang="hr-HR" altLang="ja-JP" sz="1200" dirty="0">
                <a:hlinkClick r:id="rId13"/>
              </a:rPr>
              <a:t>/</a:t>
            </a:r>
            <a:r>
              <a:rPr lang="hr-HR" altLang="ja-JP" sz="1200" dirty="0" err="1">
                <a:hlinkClick r:id="rId13"/>
              </a:rPr>
              <a:t>keigan.html</a:t>
            </a:r>
            <a:endParaRPr lang="hr-HR" altLang="ja-JP" sz="1200" dirty="0"/>
          </a:p>
          <a:p>
            <a:r>
              <a:rPr lang="ja-JP" altLang="en-US" sz="1200" b="1" dirty="0">
                <a:solidFill>
                  <a:srgbClr val="55488B"/>
                </a:solidFill>
              </a:rPr>
              <a:t>厚生労働科学研究成果データベース 乳がん検診の適切な情報提供に関する研究 </a:t>
            </a:r>
          </a:p>
          <a:p>
            <a:r>
              <a:rPr lang="hr-HR" altLang="ja-JP" sz="1200" dirty="0" err="1">
                <a:hlinkClick r:id="rId14"/>
              </a:rPr>
              <a:t>https</a:t>
            </a:r>
            <a:r>
              <a:rPr lang="hr-HR" altLang="ja-JP" sz="1200" dirty="0">
                <a:hlinkClick r:id="rId14"/>
              </a:rPr>
              <a:t>://</a:t>
            </a:r>
            <a:r>
              <a:rPr lang="hr-HR" altLang="ja-JP" sz="1200" dirty="0" err="1">
                <a:hlinkClick r:id="rId14"/>
              </a:rPr>
              <a:t>mhlw-grants.niph.go.jp</a:t>
            </a:r>
            <a:r>
              <a:rPr lang="hr-HR" altLang="ja-JP" sz="1200" dirty="0">
                <a:hlinkClick r:id="rId14"/>
              </a:rPr>
              <a:t>/</a:t>
            </a:r>
            <a:r>
              <a:rPr lang="hr-HR" altLang="ja-JP" sz="1200" dirty="0" err="1">
                <a:hlinkClick r:id="rId14"/>
              </a:rPr>
              <a:t>project</a:t>
            </a:r>
            <a:r>
              <a:rPr lang="hr-HR" altLang="ja-JP" sz="1200" dirty="0">
                <a:hlinkClick r:id="rId14"/>
              </a:rPr>
              <a:t>/146328</a:t>
            </a:r>
            <a:endParaRPr lang="hr-HR" altLang="ja-JP" sz="1200" dirty="0"/>
          </a:p>
          <a:p>
            <a:r>
              <a:rPr lang="ja-JP" altLang="en-US" sz="1200" b="1" dirty="0">
                <a:solidFill>
                  <a:srgbClr val="55488B"/>
                </a:solidFill>
              </a:rPr>
              <a:t>一般社団法人 日本がん・生殖医療学会 がんの種類別治療方法 </a:t>
            </a:r>
          </a:p>
          <a:p>
            <a:r>
              <a:rPr lang="hr-HR" altLang="ja-JP" sz="1200" dirty="0" err="1">
                <a:hlinkClick r:id="rId15"/>
              </a:rPr>
              <a:t>https</a:t>
            </a:r>
            <a:r>
              <a:rPr lang="hr-HR" altLang="ja-JP" sz="1200" dirty="0">
                <a:hlinkClick r:id="rId15"/>
              </a:rPr>
              <a:t>://</a:t>
            </a:r>
            <a:r>
              <a:rPr lang="hr-HR" altLang="ja-JP" sz="1200" dirty="0" err="1">
                <a:hlinkClick r:id="rId15"/>
              </a:rPr>
              <a:t>www.j-sfp.org</a:t>
            </a:r>
            <a:r>
              <a:rPr lang="hr-HR" altLang="ja-JP" sz="1200" dirty="0">
                <a:hlinkClick r:id="rId15"/>
              </a:rPr>
              <a:t>/</a:t>
            </a:r>
            <a:r>
              <a:rPr lang="hr-HR" altLang="ja-JP" sz="1200" dirty="0" err="1">
                <a:hlinkClick r:id="rId15"/>
              </a:rPr>
              <a:t>disease</a:t>
            </a:r>
            <a:r>
              <a:rPr lang="hr-HR" altLang="ja-JP" sz="1200" dirty="0">
                <a:hlinkClick r:id="rId15"/>
              </a:rPr>
              <a:t>/</a:t>
            </a:r>
            <a:r>
              <a:rPr lang="hr-HR" altLang="ja-JP" sz="1200" dirty="0" err="1">
                <a:hlinkClick r:id="rId15"/>
              </a:rPr>
              <a:t>gynecology</a:t>
            </a:r>
            <a:r>
              <a:rPr lang="hr-HR" altLang="ja-JP" sz="1200" dirty="0">
                <a:hlinkClick r:id="rId15"/>
              </a:rPr>
              <a:t>/</a:t>
            </a:r>
            <a:endParaRPr lang="hr-HR" altLang="ja-JP" sz="1200" dirty="0"/>
          </a:p>
          <a:p>
            <a:r>
              <a:rPr lang="hr-HR" altLang="ja-JP" sz="1200" dirty="0"/>
              <a:t> </a:t>
            </a:r>
            <a:r>
              <a:rPr lang="ja-JP" altLang="en-US" sz="1200" b="1" dirty="0">
                <a:solidFill>
                  <a:srgbClr val="55488B"/>
                </a:solidFill>
              </a:rPr>
              <a:t>一般社団法人 日本がん・生殖医療学会 妊孕性</a:t>
            </a:r>
            <a:r>
              <a:rPr lang="en-US" altLang="ja-JP" sz="1200" b="1" dirty="0">
                <a:solidFill>
                  <a:srgbClr val="55488B"/>
                </a:solidFill>
              </a:rPr>
              <a:t>/</a:t>
            </a:r>
            <a:r>
              <a:rPr lang="ja-JP" altLang="en-US" sz="1200" b="1" dirty="0">
                <a:solidFill>
                  <a:srgbClr val="55488B"/>
                </a:solidFill>
              </a:rPr>
              <a:t>妊孕性温存について </a:t>
            </a:r>
          </a:p>
          <a:p>
            <a:r>
              <a:rPr lang="hr-HR" altLang="ja-JP" sz="1200" dirty="0">
                <a:hlinkClick r:id="rId16"/>
              </a:rPr>
              <a:t>https://www.j-sfp.org/fertility/female/</a:t>
            </a:r>
            <a:r>
              <a:rPr lang="ja-JP" altLang="hr-HR" sz="1200" dirty="0">
                <a:hlinkClick r:id="rId16"/>
              </a:rPr>
              <a:t>　</a:t>
            </a:r>
            <a:r>
              <a:rPr lang="ja-JP" altLang="hr-HR" sz="1200" dirty="0"/>
              <a:t>　　　</a:t>
            </a:r>
            <a:r>
              <a:rPr lang="hr-HR" altLang="ja-JP" sz="1200" dirty="0">
                <a:hlinkClick r:id="rId17"/>
              </a:rPr>
              <a:t>https://www.j-sfp.org/fertility/male/</a:t>
            </a:r>
            <a:endParaRPr lang="hr-HR" altLang="ja-JP" sz="1200" dirty="0"/>
          </a:p>
          <a:p>
            <a:r>
              <a:rPr lang="ja-JP" altLang="en-US" sz="1200" b="1" dirty="0">
                <a:solidFill>
                  <a:srgbClr val="55488B"/>
                </a:solidFill>
              </a:rPr>
              <a:t>一般社団法人 日本がん・生殖医療学会 ヘルスケアプロバイダーの関わりについて </a:t>
            </a:r>
          </a:p>
          <a:p>
            <a:r>
              <a:rPr lang="hr-HR" altLang="ja-JP" sz="1200" dirty="0" err="1">
                <a:hlinkClick r:id="rId18"/>
              </a:rPr>
              <a:t>https</a:t>
            </a:r>
            <a:r>
              <a:rPr lang="hr-HR" altLang="ja-JP" sz="1200" dirty="0">
                <a:hlinkClick r:id="rId18"/>
              </a:rPr>
              <a:t>://</a:t>
            </a:r>
            <a:r>
              <a:rPr lang="hr-HR" altLang="ja-JP" sz="1200" dirty="0" err="1">
                <a:hlinkClick r:id="rId18"/>
              </a:rPr>
              <a:t>www.j-sfp.org</a:t>
            </a:r>
            <a:r>
              <a:rPr lang="hr-HR" altLang="ja-JP" sz="1200" dirty="0">
                <a:hlinkClick r:id="rId18"/>
              </a:rPr>
              <a:t>/</a:t>
            </a:r>
            <a:r>
              <a:rPr lang="hr-HR" altLang="ja-JP" sz="1200" dirty="0" err="1">
                <a:hlinkClick r:id="rId18"/>
              </a:rPr>
              <a:t>fertility</a:t>
            </a:r>
            <a:r>
              <a:rPr lang="hr-HR" altLang="ja-JP" sz="1200" dirty="0">
                <a:hlinkClick r:id="rId18"/>
              </a:rPr>
              <a:t>/</a:t>
            </a:r>
            <a:r>
              <a:rPr lang="hr-HR" altLang="ja-JP" sz="1200" dirty="0" err="1">
                <a:hlinkClick r:id="rId18"/>
              </a:rPr>
              <a:t>provider</a:t>
            </a:r>
            <a:r>
              <a:rPr lang="hr-HR" altLang="ja-JP" sz="1200" dirty="0">
                <a:hlinkClick r:id="rId18"/>
              </a:rPr>
              <a:t>/</a:t>
            </a:r>
            <a:endParaRPr lang="hr-HR" altLang="ja-JP" sz="1200" dirty="0"/>
          </a:p>
          <a:p>
            <a:r>
              <a:rPr lang="ja-JP" altLang="en-US" sz="1200" b="1" dirty="0">
                <a:solidFill>
                  <a:srgbClr val="55488B"/>
                </a:solidFill>
              </a:rPr>
              <a:t>一般社団法人 日本がん・生殖医療学会 里親・養子縁組支援委員会 </a:t>
            </a:r>
          </a:p>
          <a:p>
            <a:r>
              <a:rPr lang="hr-HR" altLang="ja-JP" sz="1200" dirty="0" err="1">
                <a:hlinkClick r:id="rId19"/>
              </a:rPr>
              <a:t>https</a:t>
            </a:r>
            <a:r>
              <a:rPr lang="hr-HR" altLang="ja-JP" sz="1200" dirty="0">
                <a:hlinkClick r:id="rId19"/>
              </a:rPr>
              <a:t>://</a:t>
            </a:r>
            <a:r>
              <a:rPr lang="hr-HR" altLang="ja-JP" sz="1200" dirty="0" err="1">
                <a:hlinkClick r:id="rId19"/>
              </a:rPr>
              <a:t>www.j-sfp.org</a:t>
            </a:r>
            <a:r>
              <a:rPr lang="hr-HR" altLang="ja-JP" sz="1200" dirty="0">
                <a:hlinkClick r:id="rId19"/>
              </a:rPr>
              <a:t>/</a:t>
            </a:r>
            <a:r>
              <a:rPr lang="hr-HR" altLang="ja-JP" sz="1200" dirty="0" err="1">
                <a:hlinkClick r:id="rId19"/>
              </a:rPr>
              <a:t>outline</a:t>
            </a:r>
            <a:r>
              <a:rPr lang="hr-HR" altLang="ja-JP" sz="1200" dirty="0">
                <a:hlinkClick r:id="rId19"/>
              </a:rPr>
              <a:t>/</a:t>
            </a:r>
            <a:r>
              <a:rPr lang="hr-HR" altLang="ja-JP" sz="1200" dirty="0" err="1">
                <a:hlinkClick r:id="rId19"/>
              </a:rPr>
              <a:t>adoption</a:t>
            </a:r>
            <a:r>
              <a:rPr lang="hr-HR" altLang="ja-JP" sz="1200" dirty="0">
                <a:hlinkClick r:id="rId19"/>
              </a:rPr>
              <a:t>/</a:t>
            </a:r>
            <a:endParaRPr lang="ja-JP" altLang="en-US" sz="12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6133EA7-927D-1A9B-7184-D39BDC0AC783}"/>
              </a:ext>
            </a:extLst>
          </p:cNvPr>
          <p:cNvSpPr txBox="1"/>
          <p:nvPr/>
        </p:nvSpPr>
        <p:spPr>
          <a:xfrm>
            <a:off x="1450172" y="1249336"/>
            <a:ext cx="495649" cy="581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>
                <a:solidFill>
                  <a:srgbClr val="55488B"/>
                </a:solidFill>
              </a:rPr>
              <a:t>★</a:t>
            </a:r>
            <a:r>
              <a:rPr kumimoji="1" lang="en-US" altLang="ja-JP" sz="1200" dirty="0">
                <a:solidFill>
                  <a:srgbClr val="55488B"/>
                </a:solidFill>
              </a:rPr>
              <a:t>1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★2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★3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★4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★5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★6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★7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★8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ja-JP" altLang="en-US" sz="1200">
                <a:solidFill>
                  <a:srgbClr val="55488B"/>
                </a:solidFill>
              </a:rPr>
              <a:t>★</a:t>
            </a:r>
            <a:r>
              <a:rPr kumimoji="1" lang="en-US" altLang="ja-JP" sz="1200" dirty="0">
                <a:solidFill>
                  <a:srgbClr val="55488B"/>
                </a:solidFill>
              </a:rPr>
              <a:t>9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★10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★11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★12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★13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★14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★15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★16</a:t>
            </a:r>
            <a:endParaRPr kumimoji="1" lang="ja-JP" altLang="en-US" sz="1200">
              <a:solidFill>
                <a:srgbClr val="5548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965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EB07E2A3-D209-B9FB-89B3-B39F20FD08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192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AFA3EC4-2254-0C93-0B0D-1C8AD968D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53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A6E769F-B346-F157-BFE6-C4108A8BA2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8548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105</TotalTime>
  <Words>507</Words>
  <Application>Microsoft Macintosh PowerPoint</Application>
  <PresentationFormat>ユーザー設定</PresentationFormat>
  <Paragraphs>63</Paragraphs>
  <Slides>66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66</vt:i4>
      </vt:variant>
    </vt:vector>
  </HeadingPairs>
  <TitlesOfParts>
    <vt:vector size="70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Rena Hirose</dc:creator>
  <cp:lastModifiedBy>Rena Hirose</cp:lastModifiedBy>
  <cp:revision>3</cp:revision>
  <dcterms:created xsi:type="dcterms:W3CDTF">2026-02-02T09:34:39Z</dcterms:created>
  <dcterms:modified xsi:type="dcterms:W3CDTF">2026-02-02T14:30:45Z</dcterms:modified>
</cp:coreProperties>
</file>